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9144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2098"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E1B17B-697F-4AAB-88A5-CF86B2F5ECFF}" type="datetimeFigureOut">
              <a:rPr lang="sv-SE" smtClean="0"/>
              <a:t>2018-10-09</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sv-SE" smtClean="0"/>
              <a:t>Bellman och Österledens förskolor</a:t>
            </a: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0103E5-EF76-4CDA-91C7-F7B593538FF2}" type="slidenum">
              <a:rPr lang="sv-SE" smtClean="0"/>
              <a:t>‹#›</a:t>
            </a:fld>
            <a:endParaRPr lang="sv-SE"/>
          </a:p>
        </p:txBody>
      </p:sp>
    </p:spTree>
    <p:extLst>
      <p:ext uri="{BB962C8B-B14F-4D97-AF65-F5344CB8AC3E}">
        <p14:creationId xmlns:p14="http://schemas.microsoft.com/office/powerpoint/2010/main" val="48213189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55775-6CCC-45CA-B107-51E026CE5A1F}" type="datetimeFigureOut">
              <a:rPr lang="sv-SE" smtClean="0"/>
              <a:t>2018-10-09</a:t>
            </a:fld>
            <a:endParaRPr lang="sv-SE"/>
          </a:p>
        </p:txBody>
      </p:sp>
      <p:sp>
        <p:nvSpPr>
          <p:cNvPr id="4" name="Platshållare för bildobjekt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sv-SE" smtClean="0"/>
              <a:t>Bellman och Österledens förskolor</a:t>
            </a: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2818C-A5A5-42B3-A9C5-76B0BCD6FCD0}" type="slidenum">
              <a:rPr lang="sv-SE" smtClean="0"/>
              <a:t>‹#›</a:t>
            </a:fld>
            <a:endParaRPr lang="sv-SE"/>
          </a:p>
        </p:txBody>
      </p:sp>
    </p:spTree>
    <p:extLst>
      <p:ext uri="{BB962C8B-B14F-4D97-AF65-F5344CB8AC3E}">
        <p14:creationId xmlns:p14="http://schemas.microsoft.com/office/powerpoint/2010/main" val="324671627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smtClean="0"/>
              <a:t>Bellman och Österledens förskolor</a:t>
            </a:r>
            <a:endParaRPr lang="sv-SE"/>
          </a:p>
        </p:txBody>
      </p:sp>
    </p:spTree>
    <p:extLst>
      <p:ext uri="{BB962C8B-B14F-4D97-AF65-F5344CB8AC3E}">
        <p14:creationId xmlns:p14="http://schemas.microsoft.com/office/powerpoint/2010/main" val="297449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68"/>
            <a:ext cx="5829300" cy="1960033"/>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7588A0D-24B7-493C-99CD-0DBDB7C932C7}" type="datetime1">
              <a:rPr lang="sv-SE" smtClean="0"/>
              <a:t>2018-10-09</a:t>
            </a:fld>
            <a:endParaRPr lang="sv-SE"/>
          </a:p>
        </p:txBody>
      </p:sp>
      <p:sp>
        <p:nvSpPr>
          <p:cNvPr id="5" name="Platshållare för sidfot 4"/>
          <p:cNvSpPr>
            <a:spLocks noGrp="1"/>
          </p:cNvSpPr>
          <p:nvPr>
            <p:ph type="ftr" sz="quarter" idx="11"/>
          </p:nvPr>
        </p:nvSpPr>
        <p:spPr/>
        <p:txBody>
          <a:bodyPr/>
          <a:lstStyle/>
          <a:p>
            <a:r>
              <a:rPr lang="sv-SE" smtClean="0"/>
              <a:t>Bellman och Österledens förskolor</a:t>
            </a:r>
            <a:endParaRPr lang="sv-SE"/>
          </a:p>
        </p:txBody>
      </p:sp>
      <p:sp>
        <p:nvSpPr>
          <p:cNvPr id="6" name="Platshållare för bildnummer 5"/>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410363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CD0FB3F-8C38-4428-AFD3-F00B98A720AF}" type="datetime1">
              <a:rPr lang="sv-SE" smtClean="0"/>
              <a:t>2018-10-09</a:t>
            </a:fld>
            <a:endParaRPr lang="sv-SE"/>
          </a:p>
        </p:txBody>
      </p:sp>
      <p:sp>
        <p:nvSpPr>
          <p:cNvPr id="5" name="Platshållare för sidfot 4"/>
          <p:cNvSpPr>
            <a:spLocks noGrp="1"/>
          </p:cNvSpPr>
          <p:nvPr>
            <p:ph type="ftr" sz="quarter" idx="11"/>
          </p:nvPr>
        </p:nvSpPr>
        <p:spPr/>
        <p:txBody>
          <a:bodyPr/>
          <a:lstStyle/>
          <a:p>
            <a:r>
              <a:rPr lang="sv-SE" smtClean="0"/>
              <a:t>Bellman och Österledens förskolor</a:t>
            </a:r>
            <a:endParaRPr lang="sv-SE"/>
          </a:p>
        </p:txBody>
      </p:sp>
      <p:sp>
        <p:nvSpPr>
          <p:cNvPr id="6" name="Platshållare för bildnummer 5"/>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398135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488951"/>
            <a:ext cx="1157288" cy="104013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57175" y="488951"/>
            <a:ext cx="3357563" cy="104013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441890B-D11A-4FD9-BBCD-A723E1FB7E3B}" type="datetime1">
              <a:rPr lang="sv-SE" smtClean="0"/>
              <a:t>2018-10-09</a:t>
            </a:fld>
            <a:endParaRPr lang="sv-SE"/>
          </a:p>
        </p:txBody>
      </p:sp>
      <p:sp>
        <p:nvSpPr>
          <p:cNvPr id="5" name="Platshållare för sidfot 4"/>
          <p:cNvSpPr>
            <a:spLocks noGrp="1"/>
          </p:cNvSpPr>
          <p:nvPr>
            <p:ph type="ftr" sz="quarter" idx="11"/>
          </p:nvPr>
        </p:nvSpPr>
        <p:spPr/>
        <p:txBody>
          <a:bodyPr/>
          <a:lstStyle/>
          <a:p>
            <a:r>
              <a:rPr lang="sv-SE" smtClean="0"/>
              <a:t>Bellman och Österledens förskolor</a:t>
            </a:r>
            <a:endParaRPr lang="sv-SE"/>
          </a:p>
        </p:txBody>
      </p:sp>
      <p:sp>
        <p:nvSpPr>
          <p:cNvPr id="6" name="Platshållare för bildnummer 5"/>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103215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0FE1A6D-DC4B-46A2-96A1-6B35CF44FF30}" type="datetime1">
              <a:rPr lang="sv-SE" smtClean="0"/>
              <a:t>2018-10-09</a:t>
            </a:fld>
            <a:endParaRPr lang="sv-SE"/>
          </a:p>
        </p:txBody>
      </p:sp>
      <p:sp>
        <p:nvSpPr>
          <p:cNvPr id="5" name="Platshållare för sidfot 4"/>
          <p:cNvSpPr>
            <a:spLocks noGrp="1"/>
          </p:cNvSpPr>
          <p:nvPr>
            <p:ph type="ftr" sz="quarter" idx="11"/>
          </p:nvPr>
        </p:nvSpPr>
        <p:spPr/>
        <p:txBody>
          <a:bodyPr/>
          <a:lstStyle/>
          <a:p>
            <a:r>
              <a:rPr lang="sv-SE" smtClean="0"/>
              <a:t>Bellman och Österledens förskolor</a:t>
            </a:r>
            <a:endParaRPr lang="sv-SE"/>
          </a:p>
        </p:txBody>
      </p:sp>
      <p:sp>
        <p:nvSpPr>
          <p:cNvPr id="6" name="Platshållare för bildnummer 5"/>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403061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1512D8A-A61A-4DAF-917E-DC7CA375E3C8}" type="datetime1">
              <a:rPr lang="sv-SE" smtClean="0"/>
              <a:t>2018-10-09</a:t>
            </a:fld>
            <a:endParaRPr lang="sv-SE"/>
          </a:p>
        </p:txBody>
      </p:sp>
      <p:sp>
        <p:nvSpPr>
          <p:cNvPr id="5" name="Platshållare för sidfot 4"/>
          <p:cNvSpPr>
            <a:spLocks noGrp="1"/>
          </p:cNvSpPr>
          <p:nvPr>
            <p:ph type="ftr" sz="quarter" idx="11"/>
          </p:nvPr>
        </p:nvSpPr>
        <p:spPr/>
        <p:txBody>
          <a:bodyPr/>
          <a:lstStyle/>
          <a:p>
            <a:r>
              <a:rPr lang="sv-SE" smtClean="0"/>
              <a:t>Bellman och Österledens förskolor</a:t>
            </a:r>
            <a:endParaRPr lang="sv-SE"/>
          </a:p>
        </p:txBody>
      </p:sp>
      <p:sp>
        <p:nvSpPr>
          <p:cNvPr id="6" name="Platshållare för bildnummer 5"/>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186871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D21CD61-1FA4-4BB3-A802-4F3EAED3E783}" type="datetime1">
              <a:rPr lang="sv-SE" smtClean="0"/>
              <a:t>2018-10-09</a:t>
            </a:fld>
            <a:endParaRPr lang="sv-SE"/>
          </a:p>
        </p:txBody>
      </p:sp>
      <p:sp>
        <p:nvSpPr>
          <p:cNvPr id="6" name="Platshållare för sidfot 5"/>
          <p:cNvSpPr>
            <a:spLocks noGrp="1"/>
          </p:cNvSpPr>
          <p:nvPr>
            <p:ph type="ftr" sz="quarter" idx="11"/>
          </p:nvPr>
        </p:nvSpPr>
        <p:spPr/>
        <p:txBody>
          <a:bodyPr/>
          <a:lstStyle/>
          <a:p>
            <a:r>
              <a:rPr lang="sv-SE" smtClean="0"/>
              <a:t>Bellman och Österledens förskolor</a:t>
            </a:r>
            <a:endParaRPr lang="sv-SE"/>
          </a:p>
        </p:txBody>
      </p:sp>
      <p:sp>
        <p:nvSpPr>
          <p:cNvPr id="7" name="Platshållare för bildnummer 6"/>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86503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524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1C9F8EB-36F8-45F8-B865-1009D35619BA}" type="datetime1">
              <a:rPr lang="sv-SE" smtClean="0"/>
              <a:t>2018-10-09</a:t>
            </a:fld>
            <a:endParaRPr lang="sv-SE"/>
          </a:p>
        </p:txBody>
      </p:sp>
      <p:sp>
        <p:nvSpPr>
          <p:cNvPr id="8" name="Platshållare för sidfot 7"/>
          <p:cNvSpPr>
            <a:spLocks noGrp="1"/>
          </p:cNvSpPr>
          <p:nvPr>
            <p:ph type="ftr" sz="quarter" idx="11"/>
          </p:nvPr>
        </p:nvSpPr>
        <p:spPr/>
        <p:txBody>
          <a:bodyPr/>
          <a:lstStyle/>
          <a:p>
            <a:r>
              <a:rPr lang="sv-SE" smtClean="0"/>
              <a:t>Bellman och Österledens förskolor</a:t>
            </a:r>
            <a:endParaRPr lang="sv-SE"/>
          </a:p>
        </p:txBody>
      </p:sp>
      <p:sp>
        <p:nvSpPr>
          <p:cNvPr id="9" name="Platshållare för bildnummer 8"/>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283700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31A9E1D-B541-4932-B5F2-86226E226839}" type="datetime1">
              <a:rPr lang="sv-SE" smtClean="0"/>
              <a:t>2018-10-09</a:t>
            </a:fld>
            <a:endParaRPr lang="sv-SE"/>
          </a:p>
        </p:txBody>
      </p:sp>
      <p:sp>
        <p:nvSpPr>
          <p:cNvPr id="4" name="Platshållare för sidfot 3"/>
          <p:cNvSpPr>
            <a:spLocks noGrp="1"/>
          </p:cNvSpPr>
          <p:nvPr>
            <p:ph type="ftr" sz="quarter" idx="11"/>
          </p:nvPr>
        </p:nvSpPr>
        <p:spPr/>
        <p:txBody>
          <a:bodyPr/>
          <a:lstStyle/>
          <a:p>
            <a:r>
              <a:rPr lang="sv-SE" smtClean="0"/>
              <a:t>Bellman och Österledens förskolor</a:t>
            </a:r>
            <a:endParaRPr lang="sv-SE"/>
          </a:p>
        </p:txBody>
      </p:sp>
      <p:sp>
        <p:nvSpPr>
          <p:cNvPr id="5" name="Platshållare för bildnummer 4"/>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186245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E15410-857D-4120-9746-3C413925463A}" type="datetime1">
              <a:rPr lang="sv-SE" smtClean="0"/>
              <a:t>2018-10-09</a:t>
            </a:fld>
            <a:endParaRPr lang="sv-SE"/>
          </a:p>
        </p:txBody>
      </p:sp>
      <p:sp>
        <p:nvSpPr>
          <p:cNvPr id="3" name="Platshållare för sidfot 2"/>
          <p:cNvSpPr>
            <a:spLocks noGrp="1"/>
          </p:cNvSpPr>
          <p:nvPr>
            <p:ph type="ftr" sz="quarter" idx="11"/>
          </p:nvPr>
        </p:nvSpPr>
        <p:spPr/>
        <p:txBody>
          <a:bodyPr/>
          <a:lstStyle/>
          <a:p>
            <a:r>
              <a:rPr lang="sv-SE" smtClean="0"/>
              <a:t>Bellman och Österledens förskolor</a:t>
            </a:r>
            <a:endParaRPr lang="sv-SE"/>
          </a:p>
        </p:txBody>
      </p:sp>
      <p:sp>
        <p:nvSpPr>
          <p:cNvPr id="4" name="Platshållare för bildnummer 3"/>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321212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0" y="364067"/>
            <a:ext cx="2256235" cy="154940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A8D356D-C566-4005-ACFF-49378BBE622A}" type="datetime1">
              <a:rPr lang="sv-SE" smtClean="0"/>
              <a:t>2018-10-09</a:t>
            </a:fld>
            <a:endParaRPr lang="sv-SE"/>
          </a:p>
        </p:txBody>
      </p:sp>
      <p:sp>
        <p:nvSpPr>
          <p:cNvPr id="6" name="Platshållare för sidfot 5"/>
          <p:cNvSpPr>
            <a:spLocks noGrp="1"/>
          </p:cNvSpPr>
          <p:nvPr>
            <p:ph type="ftr" sz="quarter" idx="11"/>
          </p:nvPr>
        </p:nvSpPr>
        <p:spPr/>
        <p:txBody>
          <a:bodyPr/>
          <a:lstStyle/>
          <a:p>
            <a:r>
              <a:rPr lang="sv-SE" smtClean="0"/>
              <a:t>Bellman och Österledens förskolor</a:t>
            </a:r>
            <a:endParaRPr lang="sv-SE"/>
          </a:p>
        </p:txBody>
      </p:sp>
      <p:sp>
        <p:nvSpPr>
          <p:cNvPr id="7" name="Platshållare för bildnummer 6"/>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176826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0"/>
            <a:ext cx="4114800" cy="755651"/>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F34DB0F-4670-4E20-8BE6-0A9F2D5736C7}" type="datetime1">
              <a:rPr lang="sv-SE" smtClean="0"/>
              <a:t>2018-10-09</a:t>
            </a:fld>
            <a:endParaRPr lang="sv-SE"/>
          </a:p>
        </p:txBody>
      </p:sp>
      <p:sp>
        <p:nvSpPr>
          <p:cNvPr id="6" name="Platshållare för sidfot 5"/>
          <p:cNvSpPr>
            <a:spLocks noGrp="1"/>
          </p:cNvSpPr>
          <p:nvPr>
            <p:ph type="ftr" sz="quarter" idx="11"/>
          </p:nvPr>
        </p:nvSpPr>
        <p:spPr/>
        <p:txBody>
          <a:bodyPr/>
          <a:lstStyle/>
          <a:p>
            <a:r>
              <a:rPr lang="sv-SE" smtClean="0"/>
              <a:t>Bellman och Österledens förskolor</a:t>
            </a:r>
            <a:endParaRPr lang="sv-SE"/>
          </a:p>
        </p:txBody>
      </p:sp>
      <p:sp>
        <p:nvSpPr>
          <p:cNvPr id="7" name="Platshållare för bildnummer 6"/>
          <p:cNvSpPr>
            <a:spLocks noGrp="1"/>
          </p:cNvSpPr>
          <p:nvPr>
            <p:ph type="sldNum" sz="quarter" idx="12"/>
          </p:nvPr>
        </p:nvSpPr>
        <p:spPr/>
        <p:txBody>
          <a:bodyPr/>
          <a:lstStyle/>
          <a:p>
            <a:fld id="{2C7E4981-E5B7-4C4A-A3B9-BED41453640E}" type="slidenum">
              <a:rPr lang="sv-SE" smtClean="0"/>
              <a:t>‹#›</a:t>
            </a:fld>
            <a:endParaRPr lang="sv-SE"/>
          </a:p>
        </p:txBody>
      </p:sp>
    </p:spTree>
    <p:extLst>
      <p:ext uri="{BB962C8B-B14F-4D97-AF65-F5344CB8AC3E}">
        <p14:creationId xmlns:p14="http://schemas.microsoft.com/office/powerpoint/2010/main" val="291127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06F8052-294F-4FBF-91E5-F2CA7FB9113D}" type="datetime1">
              <a:rPr lang="sv-SE" smtClean="0"/>
              <a:t>2018-10-09</a:t>
            </a:fld>
            <a:endParaRPr lang="sv-SE"/>
          </a:p>
        </p:txBody>
      </p:sp>
      <p:sp>
        <p:nvSpPr>
          <p:cNvPr id="5" name="Platshållare för sidfo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Bellman och Österledens förskolor</a:t>
            </a:r>
            <a:endParaRPr lang="sv-SE"/>
          </a:p>
        </p:txBody>
      </p:sp>
      <p:sp>
        <p:nvSpPr>
          <p:cNvPr id="6" name="Platshållare för bild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C7E4981-E5B7-4C4A-A3B9-BED41453640E}" type="slidenum">
              <a:rPr lang="sv-SE" smtClean="0"/>
              <a:t>‹#›</a:t>
            </a:fld>
            <a:endParaRPr lang="sv-SE"/>
          </a:p>
        </p:txBody>
      </p:sp>
    </p:spTree>
    <p:extLst>
      <p:ext uri="{BB962C8B-B14F-4D97-AF65-F5344CB8AC3E}">
        <p14:creationId xmlns:p14="http://schemas.microsoft.com/office/powerpoint/2010/main" val="1769043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76672" y="323528"/>
            <a:ext cx="5829300" cy="1656184"/>
          </a:xfrm>
        </p:spPr>
        <p:txBody>
          <a:bodyPr>
            <a:normAutofit fontScale="90000"/>
          </a:bodyPr>
          <a:lstStyle/>
          <a:p>
            <a:r>
              <a:rPr lang="sv-SE" sz="3200" b="1" dirty="0" smtClean="0">
                <a:latin typeface="Franklin Gothic Book" panose="020B0503020102020204" pitchFamily="34" charset="0"/>
              </a:rPr>
              <a:t/>
            </a:r>
            <a:br>
              <a:rPr lang="sv-SE" sz="3200" b="1" dirty="0" smtClean="0">
                <a:latin typeface="Franklin Gothic Book" panose="020B0503020102020204" pitchFamily="34" charset="0"/>
              </a:rPr>
            </a:br>
            <a:r>
              <a:rPr lang="sv-SE" sz="3200" b="1" dirty="0">
                <a:latin typeface="Franklin Gothic Book" panose="020B0503020102020204" pitchFamily="34" charset="0"/>
              </a:rPr>
              <a:t/>
            </a:r>
            <a:br>
              <a:rPr lang="sv-SE" sz="3200" b="1" dirty="0">
                <a:latin typeface="Franklin Gothic Book" panose="020B0503020102020204" pitchFamily="34" charset="0"/>
              </a:rPr>
            </a:br>
            <a:r>
              <a:rPr lang="sv-SE" sz="3200" b="1" dirty="0" smtClean="0">
                <a:latin typeface="Franklin Gothic Book" panose="020B0503020102020204" pitchFamily="34" charset="0"/>
              </a:rPr>
              <a:t/>
            </a:r>
            <a:br>
              <a:rPr lang="sv-SE" sz="3200" b="1" dirty="0" smtClean="0">
                <a:latin typeface="Franklin Gothic Book" panose="020B0503020102020204" pitchFamily="34" charset="0"/>
              </a:rPr>
            </a:br>
            <a:r>
              <a:rPr lang="sv-SE" sz="3200" b="1" dirty="0">
                <a:latin typeface="Franklin Gothic Book" panose="020B0503020102020204" pitchFamily="34" charset="0"/>
              </a:rPr>
              <a:t/>
            </a:r>
            <a:br>
              <a:rPr lang="sv-SE" sz="3200" b="1" dirty="0">
                <a:latin typeface="Franklin Gothic Book" panose="020B0503020102020204" pitchFamily="34" charset="0"/>
              </a:rPr>
            </a:br>
            <a:r>
              <a:rPr lang="sv-SE" sz="3200" b="1" dirty="0" smtClean="0">
                <a:latin typeface="Franklin Gothic Book" panose="020B0503020102020204" pitchFamily="34" charset="0"/>
              </a:rPr>
              <a:t>Konflikthanteringsmetod</a:t>
            </a:r>
            <a:br>
              <a:rPr lang="sv-SE" sz="3200" b="1" dirty="0" smtClean="0">
                <a:latin typeface="Franklin Gothic Book" panose="020B0503020102020204" pitchFamily="34" charset="0"/>
              </a:rPr>
            </a:br>
            <a:r>
              <a:rPr lang="sv-SE" sz="3200" b="1" dirty="0" smtClean="0">
                <a:latin typeface="Franklin Gothic Book" panose="020B0503020102020204" pitchFamily="34" charset="0"/>
              </a:rPr>
              <a:t>Kubens förskola</a:t>
            </a:r>
            <a:br>
              <a:rPr lang="sv-SE" sz="3200" b="1" dirty="0" smtClean="0">
                <a:latin typeface="Franklin Gothic Book" panose="020B0503020102020204" pitchFamily="34" charset="0"/>
              </a:rPr>
            </a:br>
            <a:r>
              <a:rPr lang="sv-SE" sz="3200" b="1" dirty="0" smtClean="0">
                <a:latin typeface="Franklin Gothic Book" panose="020B0503020102020204" pitchFamily="34" charset="0"/>
              </a:rPr>
              <a:t/>
            </a:r>
            <a:br>
              <a:rPr lang="sv-SE" sz="3200" b="1" dirty="0" smtClean="0">
                <a:latin typeface="Franklin Gothic Book" panose="020B0503020102020204" pitchFamily="34" charset="0"/>
              </a:rPr>
            </a:br>
            <a:r>
              <a:rPr lang="sv-SE" b="1" dirty="0" smtClean="0"/>
              <a:t/>
            </a:r>
            <a:br>
              <a:rPr lang="sv-SE" b="1" dirty="0" smtClean="0"/>
            </a:br>
            <a:endParaRPr lang="sv-SE" b="1" dirty="0"/>
          </a:p>
        </p:txBody>
      </p:sp>
      <p:pic>
        <p:nvPicPr>
          <p:cNvPr id="4" name="Bild 1" descr="Nej, Sluta, Negativa, Känslor, Ilska, Frustration"/>
          <p:cNvPicPr>
            <a:picLocks/>
          </p:cNvPicPr>
          <p:nvPr/>
        </p:nvPicPr>
        <p:blipFill>
          <a:blip r:embed="rId3">
            <a:extLst>
              <a:ext uri="{28A0092B-C50C-407E-A947-70E740481C1C}">
                <a14:useLocalDpi xmlns:a14="http://schemas.microsoft.com/office/drawing/2010/main" val="0"/>
              </a:ext>
            </a:extLst>
          </a:blip>
          <a:srcRect l="667" r="667"/>
          <a:stretch>
            <a:fillRect/>
          </a:stretch>
        </p:blipFill>
        <p:spPr bwMode="auto">
          <a:xfrm>
            <a:off x="1628800" y="1722511"/>
            <a:ext cx="3887837" cy="5112047"/>
          </a:xfrm>
          <a:prstGeom prst="rect">
            <a:avLst/>
          </a:prstGeom>
          <a:noFill/>
          <a:ln>
            <a:noFill/>
          </a:ln>
        </p:spPr>
      </p:pic>
      <p:sp>
        <p:nvSpPr>
          <p:cNvPr id="5" name="Platshållare för sidfot 4"/>
          <p:cNvSpPr>
            <a:spLocks noGrp="1"/>
          </p:cNvSpPr>
          <p:nvPr>
            <p:ph type="ftr" sz="quarter" idx="11"/>
          </p:nvPr>
        </p:nvSpPr>
        <p:spPr/>
        <p:txBody>
          <a:bodyPr/>
          <a:lstStyle/>
          <a:p>
            <a:r>
              <a:rPr lang="sv-SE" dirty="0"/>
              <a:t>Reviderad 2018 av </a:t>
            </a:r>
            <a:endParaRPr lang="sv-SE" dirty="0" smtClean="0"/>
          </a:p>
          <a:p>
            <a:r>
              <a:rPr lang="sv-SE" dirty="0" smtClean="0"/>
              <a:t>Maria </a:t>
            </a:r>
            <a:r>
              <a:rPr lang="sv-SE" dirty="0" err="1"/>
              <a:t>Fallman</a:t>
            </a:r>
            <a:endParaRPr lang="sv-SE" dirty="0"/>
          </a:p>
          <a:p>
            <a:endParaRPr lang="sv-SE" dirty="0"/>
          </a:p>
        </p:txBody>
      </p:sp>
    </p:spTree>
    <p:extLst>
      <p:ext uri="{BB962C8B-B14F-4D97-AF65-F5344CB8AC3E}">
        <p14:creationId xmlns:p14="http://schemas.microsoft.com/office/powerpoint/2010/main" val="1028335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endParaRPr lang="sv-SE"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1723" r="1723"/>
          <a:stretch>
            <a:fillRect/>
          </a:stretch>
        </p:blipFill>
        <p:spPr bwMode="auto">
          <a:xfrm>
            <a:off x="404664" y="107504"/>
            <a:ext cx="309634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555" r="3555"/>
          <a:stretch>
            <a:fillRect/>
          </a:stretch>
        </p:blipFill>
        <p:spPr bwMode="auto">
          <a:xfrm>
            <a:off x="3501008" y="114793"/>
            <a:ext cx="3096344" cy="424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1917" r="1917"/>
          <a:stretch>
            <a:fillRect/>
          </a:stretch>
        </p:blipFill>
        <p:spPr bwMode="auto">
          <a:xfrm>
            <a:off x="398591" y="4211961"/>
            <a:ext cx="3096344" cy="418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l="3580" r="3580"/>
          <a:stretch>
            <a:fillRect/>
          </a:stretch>
        </p:blipFill>
        <p:spPr bwMode="auto">
          <a:xfrm>
            <a:off x="3514164" y="4211961"/>
            <a:ext cx="3096344" cy="418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26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Bellman och Österledens förskolor</a:t>
            </a:r>
            <a:endParaRPr lang="sv-S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1407" r="1407"/>
          <a:stretch>
            <a:fillRect/>
          </a:stretch>
        </p:blipFill>
        <p:spPr bwMode="auto">
          <a:xfrm>
            <a:off x="388194" y="107504"/>
            <a:ext cx="309634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4207" r="4207"/>
          <a:stretch>
            <a:fillRect/>
          </a:stretch>
        </p:blipFill>
        <p:spPr bwMode="auto">
          <a:xfrm>
            <a:off x="3484538" y="107504"/>
            <a:ext cx="3096344" cy="424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l="1333" r="1333"/>
          <a:stretch>
            <a:fillRect/>
          </a:stretch>
        </p:blipFill>
        <p:spPr bwMode="auto">
          <a:xfrm>
            <a:off x="388194" y="4211960"/>
            <a:ext cx="309634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 1" descr="Nej, Sluta, Negativa, Känslor, Ilska, Frustration"/>
          <p:cNvPicPr>
            <a:picLocks/>
          </p:cNvPicPr>
          <p:nvPr/>
        </p:nvPicPr>
        <p:blipFill>
          <a:blip r:embed="rId5">
            <a:extLst>
              <a:ext uri="{28A0092B-C50C-407E-A947-70E740481C1C}">
                <a14:useLocalDpi xmlns:a14="http://schemas.microsoft.com/office/drawing/2010/main" val="0"/>
              </a:ext>
            </a:extLst>
          </a:blip>
          <a:srcRect l="689" r="689"/>
          <a:stretch>
            <a:fillRect/>
          </a:stretch>
        </p:blipFill>
        <p:spPr bwMode="auto">
          <a:xfrm>
            <a:off x="3573016" y="4325770"/>
            <a:ext cx="2972540" cy="4105151"/>
          </a:xfrm>
          <a:prstGeom prst="rect">
            <a:avLst/>
          </a:prstGeom>
          <a:noFill/>
          <a:ln>
            <a:noFill/>
          </a:ln>
        </p:spPr>
      </p:pic>
    </p:spTree>
    <p:extLst>
      <p:ext uri="{BB962C8B-B14F-4D97-AF65-F5344CB8AC3E}">
        <p14:creationId xmlns:p14="http://schemas.microsoft.com/office/powerpoint/2010/main" val="4229221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109472"/>
          </a:xfrm>
        </p:spPr>
        <p:txBody>
          <a:bodyPr>
            <a:normAutofit/>
          </a:bodyPr>
          <a:lstStyle/>
          <a:p>
            <a:r>
              <a:rPr lang="sv-SE" sz="2800" dirty="0" smtClean="0">
                <a:latin typeface="Franklin Gothic Book" panose="020B0503020102020204" pitchFamily="34" charset="0"/>
              </a:rPr>
              <a:t>Bakgrund</a:t>
            </a:r>
            <a:endParaRPr lang="sv-SE" sz="2800" dirty="0">
              <a:latin typeface="Franklin Gothic Book" panose="020B0503020102020204" pitchFamily="34" charset="0"/>
            </a:endParaRPr>
          </a:p>
        </p:txBody>
      </p:sp>
      <p:sp>
        <p:nvSpPr>
          <p:cNvPr id="4" name="textruta 3"/>
          <p:cNvSpPr txBox="1"/>
          <p:nvPr/>
        </p:nvSpPr>
        <p:spPr>
          <a:xfrm>
            <a:off x="764704" y="1403648"/>
            <a:ext cx="5400600" cy="2862322"/>
          </a:xfrm>
          <a:prstGeom prst="rect">
            <a:avLst/>
          </a:prstGeom>
          <a:noFill/>
        </p:spPr>
        <p:txBody>
          <a:bodyPr wrap="square" rtlCol="0">
            <a:spAutoFit/>
          </a:bodyPr>
          <a:lstStyle/>
          <a:p>
            <a:r>
              <a:rPr lang="sv-SE" sz="1200" dirty="0" smtClean="0">
                <a:latin typeface="Franklin Gothic Book" panose="020B0503020102020204" pitchFamily="34" charset="0"/>
              </a:rPr>
              <a:t>Läroplanen för förskolan säger att: ”</a:t>
            </a:r>
            <a:r>
              <a:rPr lang="sv-SE" sz="1200" i="1" dirty="0" smtClean="0">
                <a:latin typeface="Franklin Gothic Book" panose="020B0503020102020204" pitchFamily="34" charset="0"/>
              </a:rPr>
              <a:t>Arbetslaget ska stimulera barnens samspel och hjälpa dem att bearbeta konflikter samt reda ut missförstånd, kompromissa och respektera varandra</a:t>
            </a:r>
            <a:r>
              <a:rPr lang="sv-SE" sz="1200" dirty="0" smtClean="0">
                <a:latin typeface="Franklin Gothic Book" panose="020B0503020102020204" pitchFamily="34" charset="0"/>
              </a:rPr>
              <a:t>”. För att skapa en gemensam förståelse för hur vi ska förhålla oss till detta mål har Kubens förskola valt att enats runt en gemensam konflikthanteringsmetod. Viktiga faktorer för oss var att den skulle utgå från barns delaktighet och inflytande. Den skulle även vara en viktig del av värdegrund- och likabehandlingsarbetet. När vi har arbetat med metoden har vi även insett att vi på köpet har fått ett språkutvecklande arbetssätt.</a:t>
            </a:r>
          </a:p>
          <a:p>
            <a:r>
              <a:rPr lang="sv-SE" sz="1200" dirty="0" smtClean="0">
                <a:latin typeface="Franklin Gothic Book" panose="020B0503020102020204" pitchFamily="34" charset="0"/>
              </a:rPr>
              <a:t> </a:t>
            </a:r>
          </a:p>
          <a:p>
            <a:r>
              <a:rPr lang="sv-SE" sz="1200" dirty="0" smtClean="0">
                <a:latin typeface="Franklin Gothic Book" panose="020B0503020102020204" pitchFamily="34" charset="0"/>
              </a:rPr>
              <a:t>Skollgen </a:t>
            </a:r>
            <a:r>
              <a:rPr lang="sv-SE" sz="1200" dirty="0">
                <a:latin typeface="Franklin Gothic Book" panose="020B0503020102020204" pitchFamily="34" charset="0"/>
              </a:rPr>
              <a:t>säger i 1 kap 5 § att ”utbildningen skall vila på vetenskaplig grund och beprövad erfarenhet</a:t>
            </a:r>
            <a:r>
              <a:rPr lang="sv-SE" sz="1200" dirty="0" smtClean="0">
                <a:latin typeface="Franklin Gothic Book" panose="020B0503020102020204" pitchFamily="34" charset="0"/>
              </a:rPr>
              <a:t>”. Till metoden finns det forskning som vi anser stödjer tillämpningssättet.</a:t>
            </a:r>
            <a:endParaRPr lang="sv-SE" sz="1200" dirty="0">
              <a:latin typeface="Franklin Gothic Book" panose="020B0503020102020204" pitchFamily="34" charset="0"/>
            </a:endParaRPr>
          </a:p>
          <a:p>
            <a:endParaRPr lang="sv-SE" sz="1200" dirty="0"/>
          </a:p>
          <a:p>
            <a:endParaRPr lang="sv-SE" sz="1200" dirty="0" smtClean="0">
              <a:latin typeface="Franklin Gothic Book" panose="020B0503020102020204" pitchFamily="34" charset="0"/>
            </a:endParaRPr>
          </a:p>
          <a:p>
            <a:endParaRPr lang="sv-SE" sz="1200" dirty="0">
              <a:latin typeface="Franklin Gothic Book" panose="020B0503020102020204" pitchFamily="34" charset="0"/>
            </a:endParaRPr>
          </a:p>
        </p:txBody>
      </p:sp>
      <p:sp>
        <p:nvSpPr>
          <p:cNvPr id="8" name="Platshållare för sidfot 7"/>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6421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109472"/>
          </a:xfrm>
        </p:spPr>
        <p:txBody>
          <a:bodyPr>
            <a:normAutofit/>
          </a:bodyPr>
          <a:lstStyle/>
          <a:p>
            <a:r>
              <a:rPr lang="sv-SE" sz="2800" dirty="0" smtClean="0">
                <a:latin typeface="Franklin Gothic Book" panose="020B0503020102020204" pitchFamily="34" charset="0"/>
              </a:rPr>
              <a:t>Normer och värden</a:t>
            </a:r>
            <a:endParaRPr lang="sv-SE" sz="2800" dirty="0">
              <a:latin typeface="Franklin Gothic Book" panose="020B0503020102020204" pitchFamily="34" charset="0"/>
            </a:endParaRPr>
          </a:p>
        </p:txBody>
      </p:sp>
      <p:sp>
        <p:nvSpPr>
          <p:cNvPr id="4" name="textruta 3"/>
          <p:cNvSpPr txBox="1"/>
          <p:nvPr/>
        </p:nvSpPr>
        <p:spPr>
          <a:xfrm>
            <a:off x="764704" y="1403648"/>
            <a:ext cx="5400600" cy="2862322"/>
          </a:xfrm>
          <a:prstGeom prst="rect">
            <a:avLst/>
          </a:prstGeom>
          <a:noFill/>
        </p:spPr>
        <p:txBody>
          <a:bodyPr wrap="square" rtlCol="0">
            <a:spAutoFit/>
          </a:bodyPr>
          <a:lstStyle/>
          <a:p>
            <a:pPr>
              <a:spcAft>
                <a:spcPts val="0"/>
              </a:spcAft>
            </a:pPr>
            <a:r>
              <a:rPr lang="sv-SE" sz="1200" dirty="0" smtClean="0">
                <a:latin typeface="Franklin Gothic Book" panose="020B0503020102020204" pitchFamily="34" charset="0"/>
                <a:ea typeface="Times New Roman"/>
              </a:rPr>
              <a:t>En vanlig konfliktsituation på förskolan kan vara att ett barn kommer till en vuxen och säger att ett annat barn har slagit hen. Den vuxne kan då tillrättavisa det andra barnet med uppmaningar att hen borde veta att man inte får slåss. En annan situation kan vara att en vuxen ser hur ett barn blir fråntagen en leksak eller slagen och då tillrättavisar det barnet som tar eller slår. I båda fallen anser vi vuxna att vi vet vad som hänt och överför det till barnen. Men frågan är om barnen förstår och har vi vuxna verkligen rätt uppfattning? Handlar det alltid om rätt och fel? Vilka kunskaper ger vi barnen för framtiden? </a:t>
            </a:r>
          </a:p>
          <a:p>
            <a:endParaRPr lang="sv-SE" sz="1200" dirty="0" smtClean="0">
              <a:latin typeface="Franklin Gothic Book" panose="020B0503020102020204" pitchFamily="34" charset="0"/>
              <a:ea typeface="Times New Roman"/>
            </a:endParaRPr>
          </a:p>
          <a:p>
            <a:r>
              <a:rPr lang="sv-SE" sz="1200" dirty="0" err="1" smtClean="0">
                <a:latin typeface="Franklin Gothic Book" panose="020B0503020102020204" pitchFamily="34" charset="0"/>
                <a:ea typeface="Times New Roman"/>
              </a:rPr>
              <a:t>Lpfö</a:t>
            </a:r>
            <a:r>
              <a:rPr lang="sv-SE" sz="1200" dirty="0" smtClean="0">
                <a:latin typeface="Franklin Gothic Book" panose="020B0503020102020204" pitchFamily="34" charset="0"/>
                <a:ea typeface="Times New Roman"/>
              </a:rPr>
              <a:t> 98 rev. säger att </a:t>
            </a:r>
            <a:r>
              <a:rPr lang="sv-SE" sz="1200" i="1" dirty="0" smtClean="0">
                <a:latin typeface="Franklin Gothic Book" panose="020B0503020102020204" pitchFamily="34" charset="0"/>
                <a:ea typeface="Times New Roman"/>
              </a:rPr>
              <a:t>”Förskolan ska ta till vara och utveckla barnens förmåga till ansvarskänsla och social handlingsberedskap, så att solidaritet och tolerans tidigt grundläggs” </a:t>
            </a:r>
            <a:r>
              <a:rPr lang="sv-SE" sz="1200" dirty="0" smtClean="0">
                <a:latin typeface="Franklin Gothic Book" panose="020B0503020102020204" pitchFamily="34" charset="0"/>
                <a:ea typeface="Times New Roman"/>
              </a:rPr>
              <a:t>och </a:t>
            </a:r>
            <a:r>
              <a:rPr lang="sv-SE" sz="1200" i="1" dirty="0" smtClean="0">
                <a:latin typeface="Franklin Gothic Book" panose="020B0503020102020204" pitchFamily="34" charset="0"/>
                <a:ea typeface="Times New Roman"/>
              </a:rPr>
              <a:t>”Förskolan ska uppmuntra och stärka barnens medkänsla och inlevelse i andra människors situation”. </a:t>
            </a:r>
            <a:r>
              <a:rPr lang="sv-SE" sz="1200" dirty="0" smtClean="0">
                <a:latin typeface="Franklin Gothic Book" panose="020B0503020102020204" pitchFamily="34" charset="0"/>
                <a:ea typeface="Times New Roman"/>
              </a:rPr>
              <a:t>Analysen av detta är att vi pedagoger behöver ha ett gemensamt förhållningssätt där barnen själva blir aktiva och får redskap att lösa konflikter. </a:t>
            </a:r>
            <a:endParaRPr lang="sv-SE" sz="1200" i="1" dirty="0">
              <a:latin typeface="Franklin Gothic Book" panose="020B0503020102020204" pitchFamily="34" charset="0"/>
              <a:ea typeface="Times New Roman"/>
            </a:endParaRPr>
          </a:p>
        </p:txBody>
      </p:sp>
      <p:sp>
        <p:nvSpPr>
          <p:cNvPr id="5" name="textruta 4"/>
          <p:cNvSpPr txBox="1"/>
          <p:nvPr/>
        </p:nvSpPr>
        <p:spPr>
          <a:xfrm>
            <a:off x="314400" y="4539652"/>
            <a:ext cx="6120680" cy="523220"/>
          </a:xfrm>
          <a:prstGeom prst="rect">
            <a:avLst/>
          </a:prstGeom>
          <a:noFill/>
        </p:spPr>
        <p:txBody>
          <a:bodyPr wrap="square" rtlCol="0">
            <a:spAutoFit/>
          </a:bodyPr>
          <a:lstStyle/>
          <a:p>
            <a:pPr algn="ctr"/>
            <a:r>
              <a:rPr lang="sv-SE" sz="2800" dirty="0" smtClean="0">
                <a:latin typeface="Franklin Gothic Book" panose="020B0503020102020204" pitchFamily="34" charset="0"/>
              </a:rPr>
              <a:t>Barns delaktighet och inflytande</a:t>
            </a:r>
            <a:endParaRPr lang="sv-SE" sz="2800" dirty="0">
              <a:latin typeface="Franklin Gothic Book" panose="020B0503020102020204" pitchFamily="34" charset="0"/>
            </a:endParaRPr>
          </a:p>
        </p:txBody>
      </p:sp>
      <p:sp>
        <p:nvSpPr>
          <p:cNvPr id="7" name="textruta 6"/>
          <p:cNvSpPr txBox="1"/>
          <p:nvPr/>
        </p:nvSpPr>
        <p:spPr>
          <a:xfrm>
            <a:off x="773223" y="5292080"/>
            <a:ext cx="5400600" cy="2862322"/>
          </a:xfrm>
          <a:prstGeom prst="rect">
            <a:avLst/>
          </a:prstGeom>
          <a:noFill/>
        </p:spPr>
        <p:txBody>
          <a:bodyPr wrap="square" rtlCol="0">
            <a:spAutoFit/>
          </a:bodyPr>
          <a:lstStyle/>
          <a:p>
            <a:r>
              <a:rPr lang="sv-SE" sz="1200" dirty="0" smtClean="0">
                <a:latin typeface="Franklin Gothic Book" panose="020B0503020102020204" pitchFamily="34" charset="0"/>
                <a:ea typeface="Times New Roman"/>
              </a:rPr>
              <a:t>Metodens syfte är att ge barnen verktyg att på ett fredligt sätt reda ut meningsskiljaktigheter och att kommunicera sina åsikter. Att kunna reda ut konflikter genom att tala direkt till det andra barnet och inte genom den vuxna. Samarbete, empati och förmågan att ta hänsyn till olika åsikter är andra viktiga delar. I denna modell blir den språkliga utvecklingen viktig. Att kunna kommunicera mina känslor och vad  </a:t>
            </a:r>
            <a:r>
              <a:rPr lang="sv-SE" sz="1200" i="1" dirty="0" smtClean="0">
                <a:latin typeface="Franklin Gothic Book" panose="020B0503020102020204" pitchFamily="34" charset="0"/>
                <a:ea typeface="Times New Roman"/>
              </a:rPr>
              <a:t>jag</a:t>
            </a:r>
            <a:r>
              <a:rPr lang="sv-SE" sz="1200" dirty="0" smtClean="0">
                <a:latin typeface="Franklin Gothic Book" panose="020B0503020102020204" pitchFamily="34" charset="0"/>
                <a:ea typeface="Times New Roman"/>
              </a:rPr>
              <a:t> vill, men även att lyssna och ta in vad den andra partnern vill. Vi har kompletterat modellen med bilder och tecken som stöd. Ett annat stödmaterial som vi har lagt till är ett material som heter ”upplevelsekuben”. Tanken är att stödmaterialet skall underlätta förståelsen och den språkliga utvecklingen.</a:t>
            </a:r>
            <a:endParaRPr lang="sv-SE" sz="1200" i="1" dirty="0" smtClean="0">
              <a:latin typeface="Franklin Gothic Book" panose="020B0503020102020204" pitchFamily="34" charset="0"/>
              <a:ea typeface="Times New Roman"/>
            </a:endParaRPr>
          </a:p>
          <a:p>
            <a:endParaRPr lang="sv-SE" sz="1200" i="1" dirty="0" smtClean="0">
              <a:latin typeface="Franklin Gothic Book" panose="020B0503020102020204" pitchFamily="34" charset="0"/>
              <a:ea typeface="Times New Roman"/>
            </a:endParaRPr>
          </a:p>
          <a:p>
            <a:r>
              <a:rPr lang="sv-SE" sz="1200" dirty="0" smtClean="0">
                <a:latin typeface="Franklin Gothic Book" panose="020B0503020102020204" pitchFamily="34" charset="0"/>
                <a:ea typeface="Times New Roman"/>
              </a:rPr>
              <a:t>En viktig faktor i modellen är att barnen själva ska ges direkt inflytande över sin vardag. Här tar vi hjälp av en delaktighetsstege (se forskningsdelen) som visar att med hjälp av modellen så ges barnet en hög nivå av delaktighet inom detta specifika område.</a:t>
            </a:r>
          </a:p>
        </p:txBody>
      </p:sp>
      <p:sp>
        <p:nvSpPr>
          <p:cNvPr id="8" name="Platshållare för sidfot 7"/>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7066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037464"/>
          </a:xfrm>
        </p:spPr>
        <p:txBody>
          <a:bodyPr>
            <a:normAutofit/>
          </a:bodyPr>
          <a:lstStyle/>
          <a:p>
            <a:r>
              <a:rPr lang="sv-SE" sz="2800" dirty="0" smtClean="0">
                <a:latin typeface="Franklin Gothic Book" panose="020B0503020102020204" pitchFamily="34" charset="0"/>
              </a:rPr>
              <a:t>Forskning och litteratur</a:t>
            </a:r>
            <a:endParaRPr lang="sv-SE" sz="2800" dirty="0">
              <a:latin typeface="Franklin Gothic Book" panose="020B0503020102020204" pitchFamily="34" charset="0"/>
            </a:endParaRPr>
          </a:p>
        </p:txBody>
      </p:sp>
      <p:sp>
        <p:nvSpPr>
          <p:cNvPr id="3" name="Platshållare för sidfot 2"/>
          <p:cNvSpPr>
            <a:spLocks noGrp="1"/>
          </p:cNvSpPr>
          <p:nvPr>
            <p:ph type="ftr" sz="quarter" idx="11"/>
          </p:nvPr>
        </p:nvSpPr>
        <p:spPr/>
        <p:txBody>
          <a:bodyPr/>
          <a:lstStyle/>
          <a:p>
            <a:endParaRPr lang="sv-SE" dirty="0"/>
          </a:p>
        </p:txBody>
      </p:sp>
      <p:sp>
        <p:nvSpPr>
          <p:cNvPr id="4" name="textruta 3"/>
          <p:cNvSpPr txBox="1"/>
          <p:nvPr/>
        </p:nvSpPr>
        <p:spPr>
          <a:xfrm>
            <a:off x="764704" y="1259632"/>
            <a:ext cx="5472608" cy="6863417"/>
          </a:xfrm>
          <a:prstGeom prst="rect">
            <a:avLst/>
          </a:prstGeom>
          <a:noFill/>
        </p:spPr>
        <p:txBody>
          <a:bodyPr wrap="square" rtlCol="0">
            <a:spAutoFit/>
          </a:bodyPr>
          <a:lstStyle/>
          <a:p>
            <a:pPr>
              <a:spcAft>
                <a:spcPts val="0"/>
              </a:spcAft>
            </a:pPr>
            <a:r>
              <a:rPr lang="sv-SE" sz="1000" b="1" dirty="0" smtClean="0">
                <a:latin typeface="Franklin Gothic Book" panose="020B0503020102020204" pitchFamily="34" charset="0"/>
              </a:rPr>
              <a:t>Forskning om lärares arbete i klassrummet,  Kjell Granström 2007, Myndigheten för skolutveckling</a:t>
            </a:r>
          </a:p>
          <a:p>
            <a:pPr>
              <a:spcAft>
                <a:spcPts val="0"/>
              </a:spcAft>
            </a:pPr>
            <a:r>
              <a:rPr lang="sv-SE" sz="1000" b="1" dirty="0" smtClean="0">
                <a:latin typeface="Franklin Gothic Book" panose="020B0503020102020204" pitchFamily="34" charset="0"/>
              </a:rPr>
              <a:t/>
            </a:r>
            <a:br>
              <a:rPr lang="sv-SE" sz="1000" b="1" dirty="0" smtClean="0">
                <a:latin typeface="Franklin Gothic Book" panose="020B0503020102020204" pitchFamily="34" charset="0"/>
              </a:rPr>
            </a:br>
            <a:r>
              <a:rPr lang="sv-SE" sz="1000" dirty="0" smtClean="0">
                <a:latin typeface="Franklin Gothic Book" panose="020B0503020102020204" pitchFamily="34" charset="0"/>
                <a:ea typeface="Times New Roman"/>
                <a:cs typeface="JansonText-RomanOsF"/>
              </a:rPr>
              <a:t>Kjell Granström skriver att han tror att kampen för konstruktiv konflikthantering bland barn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och ungdomar skall börja med träning i ickevålds kommunikation.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Vuxna i allmänhet och pedagoger i synnerhet måste hjälpa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barnen att lära sig att kommunicera på ett fredligt sätt. Han menar att utan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en sådan kommunikation blir konstruktiv, dvs. saklig, relationsstödjande</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och samverkansinriktad konflikthantering, svår att förverkliga.</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cs typeface="JansonText-RomanOsF"/>
              </a:rPr>
              <a:t>Skolan bör lära barnen att medla i andras konflikter. De konfliktdrabbade</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eleverna behöver ofta hjälp med konstruktiv konflikthantering.</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Det är inte ovanligt att man i stundens hetta uppträder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osakligt eller ilsket. Medlaren kan avleda eller neutralisera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den här typen av beteenden och hjälpa de inblandade att hålla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sig till en fredlig och saklig kommunikation. Läraren bör genom sitt sätt att vara, bidra till konstruktiv konflikthantering.</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En av lärarens uppgifter är, enligt </a:t>
            </a:r>
            <a:r>
              <a:rPr lang="sv-SE" sz="1000" dirty="0" err="1" smtClean="0">
                <a:latin typeface="Franklin Gothic Book" panose="020B0503020102020204" pitchFamily="34" charset="0"/>
                <a:ea typeface="Times New Roman"/>
                <a:cs typeface="JansonText-RomanOsF"/>
              </a:rPr>
              <a:t>Galey</a:t>
            </a:r>
            <a:r>
              <a:rPr lang="sv-SE" sz="1000" dirty="0" smtClean="0">
                <a:latin typeface="Franklin Gothic Book" panose="020B0503020102020204" pitchFamily="34" charset="0"/>
                <a:ea typeface="Times New Roman"/>
                <a:cs typeface="JansonText-RomanOsF"/>
              </a:rPr>
              <a:t> (2004),</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att fungera som modell, att i praktiken visa för sina elever hur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man kan hantera ilska och uppföra sig i provokativa situationer. Det är av största vikt, i synnerhet för de elever som får erfarenhet</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av aggressiv konflikthantering i hemmet.</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Det är också viktigt att lärare och andra pedagoger skapar en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atmosfär där fredlig kommunikation och medling uppfattas</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som något naturligt, något som både accepteras och uppskattas.</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cs typeface="JansonText-RomanOsF"/>
              </a:rPr>
              <a:t>Det är dock Kjell Granströms uppfattning att det  är allra viktigast att lärare och</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andra pedagoger inte själva framkallar konflikter eller bidrar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till utvecklingen av konfliktsituationer i destruktiv riktning. </a:t>
            </a:r>
          </a:p>
          <a:p>
            <a:pPr>
              <a:spcAft>
                <a:spcPts val="0"/>
              </a:spcAft>
            </a:pPr>
            <a:r>
              <a:rPr lang="sv-SE" sz="1000" dirty="0" smtClean="0">
                <a:latin typeface="Franklin Gothic Book" panose="020B0503020102020204" pitchFamily="34" charset="0"/>
                <a:ea typeface="Times New Roman"/>
                <a:cs typeface="JansonText-RomanOsF"/>
              </a:rPr>
              <a:t>Några exempel på vanliga misstag som</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lärare kan begå och som kan ge upphov till eller förstärka konflikter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mellan elever: </a:t>
            </a: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Favoriserade elever uppfattas i regel som fjäskande, oavsett om</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de verkligen fjäskar eller ej. Fjäsk utgör en av principrelaterade</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konfliktorsaker bland barn (</a:t>
            </a:r>
            <a:r>
              <a:rPr lang="sv-SE" sz="1000" dirty="0" err="1" smtClean="0">
                <a:latin typeface="Franklin Gothic Book" panose="020B0503020102020204" pitchFamily="34" charset="0"/>
                <a:ea typeface="Times New Roman"/>
                <a:cs typeface="JansonText-RomanOsF"/>
              </a:rPr>
              <a:t>Szklarski</a:t>
            </a:r>
            <a:r>
              <a:rPr lang="sv-SE" sz="1000" dirty="0" smtClean="0">
                <a:latin typeface="Franklin Gothic Book" panose="020B0503020102020204" pitchFamily="34" charset="0"/>
                <a:ea typeface="Times New Roman"/>
                <a:cs typeface="JansonText-RomanOsF"/>
              </a:rPr>
              <a:t>, 1996). Favorisering kan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alltså orsaka konflikter som skulle kunna undvikas, om de inte</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framkallats av lärarens sätt att vara gentemot eleverna.</a:t>
            </a:r>
            <a:endParaRPr lang="sv-SE" sz="1000" dirty="0" smtClean="0">
              <a:latin typeface="Franklin Gothic Book" panose="020B0503020102020204" pitchFamily="34" charset="0"/>
              <a:ea typeface="Times New Roman"/>
            </a:endParaRP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Bagatellisering innebär att en motsättning som är väsentlig för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parterna förringas av den tredje parten. Detta kan upplevas som</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både irriterande och sårande. </a:t>
            </a: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En projicering kan också ske från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konfliktfrågan till personen med risk för att läraren själv hamnar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i försvarsställning. </a:t>
            </a: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Parterna kan uppleva att det inte bara är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sakfrågan som ignoreras eller bagatelliseras, utan också de som</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personer.</a:t>
            </a:r>
            <a:endParaRPr lang="sv-SE" sz="1000" dirty="0" smtClean="0">
              <a:latin typeface="Franklin Gothic Book" panose="020B0503020102020204" pitchFamily="34" charset="0"/>
              <a:ea typeface="Times New Roman"/>
            </a:endParaRP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Bristande diagnos kan leda till felaktiga anklagelser och felaktiga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åtgärder. Sådana anklagelser är sårande och kan lätt framkalla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känslor av ilska och orättvis behandling. </a:t>
            </a: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Lärarens oförmåga att</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kartlägga konfliktsituationer kan dessutom hos vissa elever framkalla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en tendens att testa läraren, t.ex. genom att göra otillåtna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saker med förhoppning om att någon annan får skulden.</a:t>
            </a:r>
            <a:endParaRPr lang="sv-SE" sz="1000" dirty="0" smtClean="0">
              <a:latin typeface="Franklin Gothic Book" panose="020B0503020102020204" pitchFamily="34" charset="0"/>
              <a:ea typeface="Times New Roman"/>
            </a:endParaRP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En slentrianmässig konflikthantering gör inte mycket nytta.</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Kjell Granströms forskningsresultat visar att rutinmässiga skingringsinsatser,</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som inte följs av någon bearbetning av konflikten, underkännsav eleverna som ineffektiva (</a:t>
            </a:r>
            <a:r>
              <a:rPr lang="sv-SE" sz="1000" dirty="0" err="1" smtClean="0">
                <a:latin typeface="Franklin Gothic Book" panose="020B0503020102020204" pitchFamily="34" charset="0"/>
                <a:ea typeface="Times New Roman"/>
                <a:cs typeface="JansonText-RomanOsF"/>
              </a:rPr>
              <a:t>Szklarski</a:t>
            </a:r>
            <a:r>
              <a:rPr lang="sv-SE" sz="1000" dirty="0" smtClean="0">
                <a:latin typeface="Franklin Gothic Book" panose="020B0503020102020204" pitchFamily="34" charset="0"/>
                <a:ea typeface="Times New Roman"/>
                <a:cs typeface="JansonText-RomanOsF"/>
              </a:rPr>
              <a:t>, 1996). </a:t>
            </a:r>
          </a:p>
          <a:p>
            <a:pPr marL="285750" indent="-285750">
              <a:spcAft>
                <a:spcPts val="0"/>
              </a:spcAft>
              <a:buFont typeface="Arial" panose="020B0604020202020204" pitchFamily="34" charset="0"/>
              <a:buChar char="•"/>
            </a:pPr>
            <a:r>
              <a:rPr lang="sv-SE" sz="1000" dirty="0" smtClean="0">
                <a:latin typeface="Franklin Gothic Book" panose="020B0503020102020204" pitchFamily="34" charset="0"/>
                <a:ea typeface="Times New Roman"/>
                <a:cs typeface="JansonText-RomanOsF"/>
              </a:rPr>
              <a:t>En annan åtgärd</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som lärare slentrianmässigt tillgriper är att förmå den parten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som anses vara skyldig att be om ursäkt. Barnen som tvingas</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be om ursäkt känner sig sällan ångerfulla. En sådan behandling</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framkallar snarare irritation, som kan riktas både mot läraren</a:t>
            </a:r>
            <a:r>
              <a:rPr lang="sv-SE" sz="1000" dirty="0" smtClean="0">
                <a:latin typeface="Franklin Gothic Book" panose="020B0503020102020204" pitchFamily="34" charset="0"/>
                <a:ea typeface="Times New Roman"/>
              </a:rPr>
              <a:t> </a:t>
            </a:r>
            <a:r>
              <a:rPr lang="sv-SE" sz="1000" dirty="0" smtClean="0">
                <a:latin typeface="Franklin Gothic Book" panose="020B0503020102020204" pitchFamily="34" charset="0"/>
                <a:ea typeface="Times New Roman"/>
                <a:cs typeface="JansonText-RomanOsF"/>
              </a:rPr>
              <a:t>och mot konfliktparten.</a:t>
            </a:r>
            <a:endParaRPr lang="sv-SE" sz="1000" dirty="0">
              <a:latin typeface="Franklin Gothic Book" panose="020B0503020102020204" pitchFamily="34" charset="0"/>
              <a:ea typeface="Times New Roman"/>
            </a:endParaRPr>
          </a:p>
        </p:txBody>
      </p:sp>
    </p:spTree>
    <p:extLst>
      <p:ext uri="{BB962C8B-B14F-4D97-AF65-F5344CB8AC3E}">
        <p14:creationId xmlns:p14="http://schemas.microsoft.com/office/powerpoint/2010/main" val="45728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endParaRPr lang="sv-SE" dirty="0"/>
          </a:p>
        </p:txBody>
      </p:sp>
      <p:sp>
        <p:nvSpPr>
          <p:cNvPr id="3" name="textruta 2"/>
          <p:cNvSpPr txBox="1"/>
          <p:nvPr/>
        </p:nvSpPr>
        <p:spPr>
          <a:xfrm>
            <a:off x="548680" y="251520"/>
            <a:ext cx="5832648" cy="2523768"/>
          </a:xfrm>
          <a:prstGeom prst="rect">
            <a:avLst/>
          </a:prstGeom>
          <a:noFill/>
        </p:spPr>
        <p:txBody>
          <a:bodyPr wrap="square" rtlCol="0">
            <a:spAutoFit/>
          </a:bodyPr>
          <a:lstStyle/>
          <a:p>
            <a:r>
              <a:rPr lang="sv-SE" sz="1000" dirty="0" smtClean="0">
                <a:latin typeface="Franklin Gothic Book" panose="020B0503020102020204" pitchFamily="34" charset="0"/>
              </a:rPr>
              <a:t>En annan viktig utgångspunkt som vi tagit fasta på är: </a:t>
            </a:r>
            <a:br>
              <a:rPr lang="sv-SE" sz="1000" dirty="0" smtClean="0">
                <a:latin typeface="Franklin Gothic Book" panose="020B0503020102020204" pitchFamily="34" charset="0"/>
              </a:rPr>
            </a:br>
            <a:r>
              <a:rPr lang="sv-SE" sz="1000" dirty="0" smtClean="0">
                <a:latin typeface="Franklin Gothic Book" panose="020B0503020102020204" pitchFamily="34" charset="0"/>
              </a:rPr>
              <a:t>Barnkonventionen har ökat intresset i Storbritannien för barns delaktighet. Harts ”delaktighetsstege” har varit den mest inflytelserika modellen inom detta område. Den här studien erbjuder en alternativ modell, som grundar sig på fem nivåer för delaktighet: </a:t>
            </a:r>
            <a:br>
              <a:rPr lang="sv-SE" sz="1000" dirty="0" smtClean="0">
                <a:latin typeface="Franklin Gothic Book" panose="020B0503020102020204" pitchFamily="34" charset="0"/>
              </a:rPr>
            </a:br>
            <a:r>
              <a:rPr lang="sv-SE" sz="1000" dirty="0" smtClean="0">
                <a:latin typeface="Franklin Gothic Book" panose="020B0503020102020204" pitchFamily="34" charset="0"/>
              </a:rPr>
              <a:t>1. Barn blir lyssnade till</a:t>
            </a:r>
            <a:br>
              <a:rPr lang="sv-SE" sz="1000" dirty="0" smtClean="0">
                <a:latin typeface="Franklin Gothic Book" panose="020B0503020102020204" pitchFamily="34" charset="0"/>
              </a:rPr>
            </a:br>
            <a:r>
              <a:rPr lang="sv-SE" sz="1000" dirty="0" smtClean="0">
                <a:latin typeface="Franklin Gothic Book" panose="020B0503020102020204" pitchFamily="34" charset="0"/>
              </a:rPr>
              <a:t>2. Barn får stöd i att uttrycka sina åsikter och synpunkter </a:t>
            </a:r>
            <a:br>
              <a:rPr lang="sv-SE" sz="1000" dirty="0" smtClean="0">
                <a:latin typeface="Franklin Gothic Book" panose="020B0503020102020204" pitchFamily="34" charset="0"/>
              </a:rPr>
            </a:br>
            <a:r>
              <a:rPr lang="sv-SE" sz="1000" dirty="0" smtClean="0">
                <a:latin typeface="Franklin Gothic Book" panose="020B0503020102020204" pitchFamily="34" charset="0"/>
              </a:rPr>
              <a:t>3. Barns åsikter och synpunkter beaktas</a:t>
            </a:r>
            <a:br>
              <a:rPr lang="sv-SE" sz="1000" dirty="0" smtClean="0">
                <a:latin typeface="Franklin Gothic Book" panose="020B0503020102020204" pitchFamily="34" charset="0"/>
              </a:rPr>
            </a:br>
            <a:r>
              <a:rPr lang="sv-SE" sz="1000" dirty="0" smtClean="0">
                <a:latin typeface="Franklin Gothic Book" panose="020B0503020102020204" pitchFamily="34" charset="0"/>
              </a:rPr>
              <a:t>4. Barn involveras i beslutsfattande processer</a:t>
            </a:r>
            <a:br>
              <a:rPr lang="sv-SE" sz="1000" dirty="0" smtClean="0">
                <a:latin typeface="Franklin Gothic Book" panose="020B0503020102020204" pitchFamily="34" charset="0"/>
              </a:rPr>
            </a:br>
            <a:r>
              <a:rPr lang="sv-SE" sz="1000" dirty="0" smtClean="0">
                <a:latin typeface="Franklin Gothic Book" panose="020B0503020102020204" pitchFamily="34" charset="0"/>
              </a:rPr>
              <a:t>5. Barn delar inflytande och ansvar över beslutsfattandets process. </a:t>
            </a:r>
            <a:br>
              <a:rPr lang="sv-SE" sz="1000" dirty="0" smtClean="0">
                <a:latin typeface="Franklin Gothic Book" panose="020B0503020102020204" pitchFamily="34" charset="0"/>
              </a:rPr>
            </a:br>
            <a:r>
              <a:rPr lang="sv-SE" sz="1000" dirty="0" smtClean="0">
                <a:latin typeface="Franklin Gothic Book" panose="020B0503020102020204" pitchFamily="34" charset="0"/>
              </a:rPr>
              <a:t>Dessutom har tre steg av åtagande identifierats på varje nivå: </a:t>
            </a:r>
            <a:r>
              <a:rPr lang="sv-SE" sz="1000" i="1" dirty="0" smtClean="0">
                <a:latin typeface="Franklin Gothic Book" panose="020B0503020102020204" pitchFamily="34" charset="0"/>
              </a:rPr>
              <a:t>Öppningar, Möjligheter </a:t>
            </a:r>
            <a:r>
              <a:rPr lang="sv-SE" sz="1000" dirty="0" smtClean="0">
                <a:latin typeface="Franklin Gothic Book" panose="020B0503020102020204" pitchFamily="34" charset="0"/>
              </a:rPr>
              <a:t>och </a:t>
            </a:r>
            <a:r>
              <a:rPr lang="sv-SE" sz="1000" i="1" dirty="0" smtClean="0">
                <a:latin typeface="Franklin Gothic Book" panose="020B0503020102020204" pitchFamily="34" charset="0"/>
              </a:rPr>
              <a:t>Skyldigheter</a:t>
            </a:r>
            <a:r>
              <a:rPr lang="sv-SE" sz="1000" dirty="0" smtClean="0">
                <a:latin typeface="Franklin Gothic Book" panose="020B0503020102020204" pitchFamily="34" charset="0"/>
              </a:rPr>
              <a:t>. Modellen presenterar på så sätt en logisk sekvens på 15 frågor som kan användas som verktyg för att planera delaktighet.</a:t>
            </a:r>
            <a:br>
              <a:rPr lang="sv-SE" sz="1000" dirty="0" smtClean="0">
                <a:latin typeface="Franklin Gothic Book" panose="020B0503020102020204" pitchFamily="34" charset="0"/>
              </a:rPr>
            </a:br>
            <a:r>
              <a:rPr lang="sv-SE" sz="1000" dirty="0" smtClean="0">
                <a:latin typeface="Franklin Gothic Book" panose="020B0503020102020204" pitchFamily="34" charset="0"/>
              </a:rPr>
              <a:t>(Detta är hämtat från ”Vägar till delaktighet: Öppningar, möjligheter och skyldigheter”  FNs konvention om barns rättigheter artikel 12.  av Harry </a:t>
            </a:r>
            <a:r>
              <a:rPr lang="sv-SE" sz="1000" dirty="0" err="1" smtClean="0">
                <a:latin typeface="Franklin Gothic Book" panose="020B0503020102020204" pitchFamily="34" charset="0"/>
              </a:rPr>
              <a:t>Shier</a:t>
            </a:r>
            <a:r>
              <a:rPr lang="sv-SE" sz="1000" dirty="0" smtClean="0">
                <a:latin typeface="Franklin Gothic Book" panose="020B0503020102020204" pitchFamily="34" charset="0"/>
              </a:rPr>
              <a:t>)</a:t>
            </a:r>
            <a:r>
              <a:rPr lang="sv-SE" sz="1600" dirty="0" smtClean="0"/>
              <a:t/>
            </a:r>
            <a:br>
              <a:rPr lang="sv-SE" sz="1600" dirty="0" smtClean="0"/>
            </a:br>
            <a:endParaRPr lang="sv-S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768" y="2555776"/>
            <a:ext cx="4270701"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81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605416"/>
          </a:xfrm>
        </p:spPr>
        <p:txBody>
          <a:bodyPr>
            <a:normAutofit/>
          </a:bodyPr>
          <a:lstStyle/>
          <a:p>
            <a:r>
              <a:rPr lang="sv-SE" sz="2800" dirty="0" smtClean="0">
                <a:latin typeface="Franklin Gothic Book" panose="020B0503020102020204" pitchFamily="34" charset="0"/>
              </a:rPr>
              <a:t>Metod</a:t>
            </a:r>
            <a:endParaRPr lang="sv-SE" sz="2800" dirty="0">
              <a:latin typeface="Franklin Gothic Book" panose="020B0503020102020204" pitchFamily="34" charset="0"/>
            </a:endParaRPr>
          </a:p>
        </p:txBody>
      </p:sp>
      <p:sp>
        <p:nvSpPr>
          <p:cNvPr id="3" name="Platshållare för sidfot 2"/>
          <p:cNvSpPr>
            <a:spLocks noGrp="1"/>
          </p:cNvSpPr>
          <p:nvPr>
            <p:ph type="ftr" sz="quarter" idx="11"/>
          </p:nvPr>
        </p:nvSpPr>
        <p:spPr/>
        <p:txBody>
          <a:bodyPr/>
          <a:lstStyle/>
          <a:p>
            <a:endParaRPr lang="sv-SE" dirty="0"/>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295"/>
          <a:stretch/>
        </p:blipFill>
        <p:spPr bwMode="auto">
          <a:xfrm>
            <a:off x="2117072" y="827584"/>
            <a:ext cx="2695864"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692696" y="2267744"/>
            <a:ext cx="5544616" cy="6678751"/>
          </a:xfrm>
          <a:prstGeom prst="rect">
            <a:avLst/>
          </a:prstGeom>
          <a:noFill/>
        </p:spPr>
        <p:txBody>
          <a:bodyPr wrap="square" rtlCol="0">
            <a:spAutoFit/>
          </a:bodyPr>
          <a:lstStyle/>
          <a:p>
            <a:pPr>
              <a:spcAft>
                <a:spcPts val="0"/>
              </a:spcAft>
            </a:pPr>
            <a:r>
              <a:rPr lang="sv-SE" sz="1000" b="1" dirty="0" smtClean="0">
                <a:latin typeface="Franklin Gothic Book" panose="020B0503020102020204" pitchFamily="34" charset="0"/>
                <a:ea typeface="Times New Roman"/>
              </a:rPr>
              <a:t>En vuxen som leder</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Övriga vuxna håller sig i bakgrunden. Den som börjat lösa konflikten avslutar, även om det gäller barn från en annan avdelning.</a:t>
            </a:r>
          </a:p>
          <a:p>
            <a:pPr indent="828040">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err="1" smtClean="0">
                <a:latin typeface="Franklin Gothic Book" panose="020B0503020102020204" pitchFamily="34" charset="0"/>
                <a:ea typeface="Times New Roman"/>
              </a:rPr>
              <a:t>Kroppsspåket</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Tänk på vad du förmedlar med din kropp. Tycker vi att det är jobbigt, ser barnen det.</a:t>
            </a:r>
          </a:p>
          <a:p>
            <a:pPr>
              <a:spcAft>
                <a:spcPts val="0"/>
              </a:spcAft>
            </a:pPr>
            <a:r>
              <a:rPr lang="sv-SE" sz="1000" dirty="0" smtClean="0">
                <a:latin typeface="Franklin Gothic Book" panose="020B0503020102020204" pitchFamily="34" charset="0"/>
                <a:ea typeface="Times New Roman"/>
              </a:rPr>
              <a:t>Sätt dig gärna på samma nivå som barnen.</a:t>
            </a:r>
          </a:p>
          <a:p>
            <a:pPr>
              <a:spcAft>
                <a:spcPts val="0"/>
              </a:spcAft>
            </a:pPr>
            <a:r>
              <a:rPr lang="sv-SE" sz="1000" dirty="0" smtClean="0">
                <a:latin typeface="Franklin Gothic Book" panose="020B0503020102020204" pitchFamily="34" charset="0"/>
                <a:ea typeface="Times New Roman"/>
              </a:rPr>
              <a:t>Rösten är viktig. Säger vår röst, att vi tar barnen på allvar och vill hjälpa eller säger vår röst att vi anklagar?</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smtClean="0">
                <a:latin typeface="Franklin Gothic Book" panose="020B0503020102020204" pitchFamily="34" charset="0"/>
                <a:ea typeface="Times New Roman"/>
              </a:rPr>
              <a:t>Låt barnen tala till varandra!</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Försök få barnen att titta på varandra. Barnet ser då den andres känslor.</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smtClean="0">
                <a:latin typeface="Franklin Gothic Book" panose="020B0503020102020204" pitchFamily="34" charset="0"/>
                <a:ea typeface="Times New Roman"/>
              </a:rPr>
              <a:t>Vänta in barnen</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Var inte rädd för tystnaden, även om den är lång.</a:t>
            </a:r>
          </a:p>
          <a:p>
            <a:pPr>
              <a:spcAft>
                <a:spcPts val="0"/>
              </a:spcAft>
            </a:pPr>
            <a:r>
              <a:rPr lang="sv-SE" sz="1000" dirty="0" smtClean="0">
                <a:latin typeface="Franklin Gothic Book" panose="020B0503020102020204" pitchFamily="34" charset="0"/>
                <a:ea typeface="Times New Roman"/>
              </a:rPr>
              <a:t>Det tar tid för barnen att registrera, att ta in.</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smtClean="0">
                <a:latin typeface="Franklin Gothic Book" panose="020B0503020102020204" pitchFamily="34" charset="0"/>
                <a:ea typeface="Times New Roman"/>
              </a:rPr>
              <a:t>Ta reda på vad som hände?</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Ge frågor.</a:t>
            </a:r>
          </a:p>
          <a:p>
            <a:pPr>
              <a:spcAft>
                <a:spcPts val="0"/>
              </a:spcAft>
            </a:pPr>
            <a:r>
              <a:rPr lang="sv-SE" sz="1000" dirty="0" smtClean="0">
                <a:latin typeface="Franklin Gothic Book" panose="020B0503020102020204" pitchFamily="34" charset="0"/>
                <a:ea typeface="Times New Roman"/>
              </a:rPr>
              <a:t>Vad hände? Lyssna på bådas version. Repetera eventuellt.</a:t>
            </a:r>
          </a:p>
          <a:p>
            <a:pPr>
              <a:spcAft>
                <a:spcPts val="0"/>
              </a:spcAft>
            </a:pPr>
            <a:r>
              <a:rPr lang="sv-SE" sz="1000" dirty="0" smtClean="0">
                <a:latin typeface="Franklin Gothic Book" panose="020B0503020102020204" pitchFamily="34" charset="0"/>
                <a:ea typeface="Times New Roman"/>
              </a:rPr>
              <a:t>Hur kommer det sig? Vad vill du? Hur känns det? Hur kan ni lösa det? Hur kan du/ni göra N glad igen? Vad ska du/ni tänka på nästa gång? Hur ska du/ni göra då?</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smtClean="0">
                <a:latin typeface="Franklin Gothic Book" panose="020B0503020102020204" pitchFamily="34" charset="0"/>
                <a:ea typeface="Times New Roman"/>
              </a:rPr>
              <a:t>Hitta lösningar</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Ta ev. andra barn till hjälp. Andra barn lyssnar aktivt, även om de inte är inblandade i konflikten.</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smtClean="0">
                <a:latin typeface="Franklin Gothic Book" panose="020B0503020102020204" pitchFamily="34" charset="0"/>
                <a:ea typeface="Times New Roman"/>
              </a:rPr>
              <a:t>Hjälp barnen vidare</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Att förstå följderna av vad barnet gjorde och hjälpa det att ställa till rätta. Att säga förlåt är ofta inte nog för barnen. </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b="1" dirty="0" smtClean="0">
                <a:latin typeface="Franklin Gothic Book" panose="020B0503020102020204" pitchFamily="34" charset="0"/>
                <a:ea typeface="Times New Roman"/>
              </a:rPr>
              <a:t>Diskussion i storgrupp</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När barnen vill ta upp något. Barnen lär av varandra.</a:t>
            </a:r>
          </a:p>
          <a:p>
            <a:pPr>
              <a:spcAft>
                <a:spcPts val="0"/>
              </a:spcAft>
            </a:pPr>
            <a:r>
              <a:rPr lang="sv-SE" sz="1000" dirty="0" smtClean="0">
                <a:latin typeface="Franklin Gothic Book" panose="020B0503020102020204" pitchFamily="34" charset="0"/>
                <a:ea typeface="Times New Roman"/>
              </a:rPr>
              <a:t>Fler än de inblandade kommer med förslag på lösningar. Det är viktiga saker för barnen.</a:t>
            </a:r>
          </a:p>
          <a:p>
            <a:pPr>
              <a:spcAft>
                <a:spcPts val="0"/>
              </a:spcAft>
            </a:pPr>
            <a:r>
              <a:rPr lang="sv-SE" sz="1000" dirty="0" smtClean="0">
                <a:latin typeface="Franklin Gothic Book" panose="020B0503020102020204" pitchFamily="34" charset="0"/>
                <a:ea typeface="Times New Roman"/>
              </a:rPr>
              <a:t> </a:t>
            </a:r>
          </a:p>
          <a:p>
            <a:pPr>
              <a:spcAft>
                <a:spcPts val="0"/>
              </a:spcAft>
            </a:pPr>
            <a:r>
              <a:rPr lang="sv-SE" sz="1000" dirty="0" smtClean="0">
                <a:latin typeface="Franklin Gothic Book" panose="020B0503020102020204" pitchFamily="34" charset="0"/>
                <a:ea typeface="Times New Roman"/>
              </a:rPr>
              <a:t> </a:t>
            </a:r>
            <a:r>
              <a:rPr lang="sv-SE" sz="1000" b="1" dirty="0" smtClean="0">
                <a:latin typeface="Franklin Gothic Book" panose="020B0503020102020204" pitchFamily="34" charset="0"/>
                <a:ea typeface="Times New Roman"/>
              </a:rPr>
              <a:t>Undvik orden:</a:t>
            </a:r>
            <a:endParaRPr lang="sv-SE" sz="1000" dirty="0" smtClean="0">
              <a:latin typeface="Franklin Gothic Book" panose="020B0503020102020204" pitchFamily="34" charset="0"/>
              <a:ea typeface="Times New Roman"/>
            </a:endParaRPr>
          </a:p>
          <a:p>
            <a:pPr>
              <a:spcAft>
                <a:spcPts val="0"/>
              </a:spcAft>
            </a:pPr>
            <a:r>
              <a:rPr lang="sv-SE" sz="1000" dirty="0" smtClean="0">
                <a:latin typeface="Franklin Gothic Book" panose="020B0503020102020204" pitchFamily="34" charset="0"/>
                <a:ea typeface="Times New Roman"/>
              </a:rPr>
              <a:t>Varför</a:t>
            </a:r>
          </a:p>
          <a:p>
            <a:pPr>
              <a:spcAft>
                <a:spcPts val="0"/>
              </a:spcAft>
            </a:pPr>
            <a:r>
              <a:rPr lang="sv-SE" sz="1000" dirty="0" smtClean="0">
                <a:latin typeface="Franklin Gothic Book" panose="020B0503020102020204" pitchFamily="34" charset="0"/>
                <a:ea typeface="Times New Roman"/>
              </a:rPr>
              <a:t>Inte</a:t>
            </a:r>
          </a:p>
          <a:p>
            <a:pPr>
              <a:spcAft>
                <a:spcPts val="0"/>
              </a:spcAft>
            </a:pPr>
            <a:r>
              <a:rPr lang="sv-SE" sz="1000" dirty="0" smtClean="0">
                <a:latin typeface="Franklin Gothic Book" panose="020B0503020102020204" pitchFamily="34" charset="0"/>
                <a:ea typeface="Times New Roman"/>
              </a:rPr>
              <a:t>Måste</a:t>
            </a:r>
          </a:p>
          <a:p>
            <a:pPr>
              <a:spcAft>
                <a:spcPts val="0"/>
              </a:spcAft>
            </a:pPr>
            <a:r>
              <a:rPr lang="sv-SE" sz="1000" dirty="0" smtClean="0">
                <a:latin typeface="Franklin Gothic Book" panose="020B0503020102020204" pitchFamily="34" charset="0"/>
                <a:ea typeface="Times New Roman"/>
              </a:rPr>
              <a:t>De är i sammanhang anklagande och skuldbelagda.</a:t>
            </a:r>
          </a:p>
          <a:p>
            <a:r>
              <a:rPr lang="sv-SE" sz="1000" b="1" dirty="0" smtClean="0">
                <a:latin typeface="Franklin Gothic Book" panose="020B0503020102020204" pitchFamily="34" charset="0"/>
              </a:rPr>
              <a:t>När barnen skall lösa konflikter, är det viktigt att vi vuxna finns med, som stöd att hitta orden.</a:t>
            </a:r>
            <a:endParaRPr lang="sv-SE" sz="1000" dirty="0" smtClean="0">
              <a:latin typeface="Franklin Gothic Book" panose="020B0503020102020204" pitchFamily="34" charset="0"/>
            </a:endParaRPr>
          </a:p>
          <a:p>
            <a:endParaRPr lang="sv-SE" dirty="0"/>
          </a:p>
        </p:txBody>
      </p:sp>
    </p:spTree>
    <p:extLst>
      <p:ext uri="{BB962C8B-B14F-4D97-AF65-F5344CB8AC3E}">
        <p14:creationId xmlns:p14="http://schemas.microsoft.com/office/powerpoint/2010/main" val="8393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749432"/>
          </a:xfrm>
        </p:spPr>
        <p:txBody>
          <a:bodyPr>
            <a:normAutofit/>
          </a:bodyPr>
          <a:lstStyle/>
          <a:p>
            <a:r>
              <a:rPr lang="sv-SE" sz="2800" dirty="0" smtClean="0">
                <a:latin typeface="Franklin Gothic Book" panose="020B0503020102020204" pitchFamily="34" charset="0"/>
              </a:rPr>
              <a:t>Probleminventering</a:t>
            </a:r>
            <a:endParaRPr lang="sv-SE" sz="2800" dirty="0">
              <a:latin typeface="Franklin Gothic Book" panose="020B0503020102020204" pitchFamily="34" charset="0"/>
            </a:endParaRPr>
          </a:p>
        </p:txBody>
      </p:sp>
      <p:sp>
        <p:nvSpPr>
          <p:cNvPr id="3" name="Platshållare för sidfot 2"/>
          <p:cNvSpPr>
            <a:spLocks noGrp="1"/>
          </p:cNvSpPr>
          <p:nvPr>
            <p:ph type="ftr" sz="quarter" idx="11"/>
          </p:nvPr>
        </p:nvSpPr>
        <p:spPr/>
        <p:txBody>
          <a:bodyPr/>
          <a:lstStyle/>
          <a:p>
            <a:endParaRPr lang="sv-SE" dirty="0"/>
          </a:p>
        </p:txBody>
      </p:sp>
      <p:sp>
        <p:nvSpPr>
          <p:cNvPr id="4" name="textruta 3"/>
          <p:cNvSpPr txBox="1"/>
          <p:nvPr/>
        </p:nvSpPr>
        <p:spPr>
          <a:xfrm>
            <a:off x="836712" y="1187624"/>
            <a:ext cx="5400600" cy="1754326"/>
          </a:xfrm>
          <a:prstGeom prst="rect">
            <a:avLst/>
          </a:prstGeom>
          <a:noFill/>
        </p:spPr>
        <p:txBody>
          <a:bodyPr wrap="square" rtlCol="0">
            <a:spAutoFit/>
          </a:bodyPr>
          <a:lstStyle/>
          <a:p>
            <a:r>
              <a:rPr lang="sv-SE" sz="1200" dirty="0" smtClean="0">
                <a:latin typeface="Franklin Gothic Book" panose="020B0503020102020204" pitchFamily="34" charset="0"/>
              </a:rPr>
              <a:t>Vid återkommande konfliktsituationer av likartade orsaker behöver vi se över vår miljö och rutiner:</a:t>
            </a:r>
          </a:p>
          <a:p>
            <a:endParaRPr lang="sv-SE" sz="1200" dirty="0" smtClean="0">
              <a:latin typeface="Franklin Gothic Book" panose="020B0503020102020204" pitchFamily="34" charset="0"/>
            </a:endParaRPr>
          </a:p>
          <a:p>
            <a:pPr marL="171450" lvl="0" indent="-171450">
              <a:buFont typeface="Arial" panose="020B0604020202020204" pitchFamily="34" charset="0"/>
              <a:buChar char="•"/>
            </a:pPr>
            <a:r>
              <a:rPr lang="sv-SE" sz="1200" dirty="0" smtClean="0">
                <a:latin typeface="Franklin Gothic Book" panose="020B0503020102020204" pitchFamily="34" charset="0"/>
              </a:rPr>
              <a:t>Vad är det som inte fungerar?</a:t>
            </a:r>
          </a:p>
          <a:p>
            <a:pPr marL="171450" lvl="0" indent="-171450">
              <a:buFont typeface="Arial" panose="020B0604020202020204" pitchFamily="34" charset="0"/>
              <a:buChar char="•"/>
            </a:pPr>
            <a:r>
              <a:rPr lang="sv-SE" sz="1200" dirty="0" smtClean="0">
                <a:latin typeface="Franklin Gothic Book" panose="020B0503020102020204" pitchFamily="34" charset="0"/>
              </a:rPr>
              <a:t>Vad kan vi göra åt det </a:t>
            </a:r>
            <a:r>
              <a:rPr lang="sv-SE" sz="1200" i="1" dirty="0" smtClean="0">
                <a:latin typeface="Franklin Gothic Book" panose="020B0503020102020204" pitchFamily="34" charset="0"/>
              </a:rPr>
              <a:t>som inte fungerar</a:t>
            </a:r>
            <a:r>
              <a:rPr lang="sv-SE" sz="1200" dirty="0" smtClean="0">
                <a:latin typeface="Franklin Gothic Book" panose="020B0503020102020204" pitchFamily="34" charset="0"/>
              </a:rPr>
              <a:t>?</a:t>
            </a:r>
          </a:p>
          <a:p>
            <a:pPr marL="171450" lvl="0" indent="-171450">
              <a:buFont typeface="Arial" panose="020B0604020202020204" pitchFamily="34" charset="0"/>
              <a:buChar char="•"/>
            </a:pPr>
            <a:r>
              <a:rPr lang="sv-SE" sz="1200" dirty="0" smtClean="0">
                <a:latin typeface="Franklin Gothic Book" panose="020B0503020102020204" pitchFamily="34" charset="0"/>
              </a:rPr>
              <a:t>Kan vi ändra något i vår struktur, organisation?</a:t>
            </a:r>
          </a:p>
          <a:p>
            <a:pPr marL="171450" lvl="0" indent="-171450">
              <a:buFont typeface="Arial" panose="020B0604020202020204" pitchFamily="34" charset="0"/>
              <a:buChar char="•"/>
            </a:pPr>
            <a:r>
              <a:rPr lang="sv-SE" sz="1200" dirty="0" smtClean="0">
                <a:latin typeface="Franklin Gothic Book" panose="020B0503020102020204" pitchFamily="34" charset="0"/>
              </a:rPr>
              <a:t>Kan vi ändra vårt förhållningssätt</a:t>
            </a:r>
          </a:p>
          <a:p>
            <a:pPr marL="171450" lvl="0" indent="-171450">
              <a:buFont typeface="Arial" panose="020B0604020202020204" pitchFamily="34" charset="0"/>
              <a:buChar char="•"/>
            </a:pPr>
            <a:r>
              <a:rPr lang="sv-SE" sz="1200" dirty="0" smtClean="0">
                <a:latin typeface="Franklin Gothic Book" panose="020B0503020102020204" pitchFamily="34" charset="0"/>
              </a:rPr>
              <a:t>Vad fungerar?</a:t>
            </a:r>
          </a:p>
          <a:p>
            <a:pPr marL="171450" lvl="0" indent="-171450">
              <a:buFont typeface="Arial" panose="020B0604020202020204" pitchFamily="34" charset="0"/>
              <a:buChar char="•"/>
            </a:pPr>
            <a:r>
              <a:rPr lang="sv-SE" sz="1200" dirty="0" smtClean="0">
                <a:latin typeface="Franklin Gothic Book" panose="020B0503020102020204" pitchFamily="34" charset="0"/>
              </a:rPr>
              <a:t>Kan vi ta lärdom av det som fungerar för att lösa det som fungerar sämre?</a:t>
            </a:r>
            <a:endParaRPr lang="sv-SE" sz="1200" dirty="0">
              <a:latin typeface="Franklin Gothic Book" panose="020B0503020102020204" pitchFamily="34" charset="0"/>
            </a:endParaRPr>
          </a:p>
        </p:txBody>
      </p:sp>
    </p:spTree>
    <p:extLst>
      <p:ext uri="{BB962C8B-B14F-4D97-AF65-F5344CB8AC3E}">
        <p14:creationId xmlns:p14="http://schemas.microsoft.com/office/powerpoint/2010/main" val="208115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endParaRPr lang="sv-SE"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76" t="12546" r="25715" b="4575"/>
          <a:stretch/>
        </p:blipFill>
        <p:spPr bwMode="auto">
          <a:xfrm>
            <a:off x="-99393" y="323528"/>
            <a:ext cx="7091213" cy="703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141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veronica.pettersson\AppData\Local\Microsoft\Windows\Temporary Internet Files\Content.IE5\68QGXH9G\MP900438723[1].jpg"/>
          <p:cNvPicPr>
            <a:picLocks noChangeAspect="1" noChangeArrowheads="1"/>
          </p:cNvPicPr>
          <p:nvPr/>
        </p:nvPicPr>
        <p:blipFill rotWithShape="1">
          <a:blip r:embed="rId2">
            <a:extLst>
              <a:ext uri="{28A0092B-C50C-407E-A947-70E740481C1C}">
                <a14:useLocalDpi xmlns:a14="http://schemas.microsoft.com/office/drawing/2010/main" val="0"/>
              </a:ext>
            </a:extLst>
          </a:blip>
          <a:srcRect l="37348" t="23261" r="13168" b="27142"/>
          <a:stretch/>
        </p:blipFill>
        <p:spPr bwMode="auto">
          <a:xfrm>
            <a:off x="-6085" y="-4093"/>
            <a:ext cx="6836240" cy="913559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cxnSp>
        <p:nvCxnSpPr>
          <p:cNvPr id="5" name="Rak 4"/>
          <p:cNvCxnSpPr/>
          <p:nvPr/>
        </p:nvCxnSpPr>
        <p:spPr>
          <a:xfrm>
            <a:off x="3320988" y="467544"/>
            <a:ext cx="36004" cy="734481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flipH="1">
            <a:off x="548680" y="4292352"/>
            <a:ext cx="56886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1331393" y="467544"/>
            <a:ext cx="915635" cy="923330"/>
          </a:xfrm>
          <a:prstGeom prst="rect">
            <a:avLst/>
          </a:prstGeom>
          <a:noFill/>
        </p:spPr>
        <p:txBody>
          <a:bodyPr wrap="none" rtlCol="0">
            <a:spAutoFit/>
          </a:bodyPr>
          <a:lstStyle/>
          <a:p>
            <a:r>
              <a:rPr lang="sv-SE" sz="5400" b="1" dirty="0" smtClean="0">
                <a:latin typeface="Kunstler Script" panose="030304020206070D0D06" pitchFamily="66" charset="0"/>
              </a:rPr>
              <a:t>Ser</a:t>
            </a:r>
            <a:endParaRPr lang="sv-SE" sz="4800" dirty="0">
              <a:latin typeface="Kunstler Script" panose="030304020206070D0D06" pitchFamily="66" charset="0"/>
            </a:endParaRPr>
          </a:p>
        </p:txBody>
      </p:sp>
      <p:sp>
        <p:nvSpPr>
          <p:cNvPr id="11" name="textruta 10"/>
          <p:cNvSpPr txBox="1"/>
          <p:nvPr/>
        </p:nvSpPr>
        <p:spPr>
          <a:xfrm>
            <a:off x="4364194" y="450801"/>
            <a:ext cx="1388522" cy="923330"/>
          </a:xfrm>
          <a:prstGeom prst="rect">
            <a:avLst/>
          </a:prstGeom>
          <a:noFill/>
        </p:spPr>
        <p:txBody>
          <a:bodyPr wrap="none" rtlCol="0">
            <a:spAutoFit/>
          </a:bodyPr>
          <a:lstStyle/>
          <a:p>
            <a:r>
              <a:rPr lang="sv-SE" sz="5400" b="1" dirty="0" smtClean="0">
                <a:latin typeface="Kunstler Script" panose="030304020206070D0D06" pitchFamily="66" charset="0"/>
              </a:rPr>
              <a:t>T</a:t>
            </a:r>
            <a:r>
              <a:rPr lang="sv-SE" sz="4800" dirty="0" smtClean="0">
                <a:latin typeface="Kunstler Script" panose="030304020206070D0D06" pitchFamily="66" charset="0"/>
              </a:rPr>
              <a:t>anke</a:t>
            </a:r>
            <a:endParaRPr lang="sv-SE" sz="4800" dirty="0">
              <a:latin typeface="Kunstler Script" panose="030304020206070D0D06" pitchFamily="66" charset="0"/>
            </a:endParaRPr>
          </a:p>
        </p:txBody>
      </p:sp>
      <p:sp>
        <p:nvSpPr>
          <p:cNvPr id="12" name="textruta 11"/>
          <p:cNvSpPr txBox="1"/>
          <p:nvPr/>
        </p:nvSpPr>
        <p:spPr>
          <a:xfrm>
            <a:off x="1207161" y="4563703"/>
            <a:ext cx="1164101" cy="923330"/>
          </a:xfrm>
          <a:prstGeom prst="rect">
            <a:avLst/>
          </a:prstGeom>
          <a:noFill/>
        </p:spPr>
        <p:txBody>
          <a:bodyPr wrap="none" rtlCol="0">
            <a:spAutoFit/>
          </a:bodyPr>
          <a:lstStyle/>
          <a:p>
            <a:r>
              <a:rPr lang="sv-SE" sz="5400" b="1" dirty="0" smtClean="0">
                <a:latin typeface="Kunstler Script" panose="030304020206070D0D06" pitchFamily="66" charset="0"/>
              </a:rPr>
              <a:t>V</a:t>
            </a:r>
            <a:r>
              <a:rPr lang="sv-SE" sz="4800" dirty="0" smtClean="0">
                <a:latin typeface="Kunstler Script" panose="030304020206070D0D06" pitchFamily="66" charset="0"/>
              </a:rPr>
              <a:t>ilja</a:t>
            </a:r>
            <a:endParaRPr lang="sv-SE" sz="4800" dirty="0">
              <a:latin typeface="Kunstler Script" panose="030304020206070D0D06" pitchFamily="66" charset="0"/>
            </a:endParaRPr>
          </a:p>
        </p:txBody>
      </p:sp>
      <p:sp>
        <p:nvSpPr>
          <p:cNvPr id="13" name="textruta 12"/>
          <p:cNvSpPr txBox="1"/>
          <p:nvPr/>
        </p:nvSpPr>
        <p:spPr>
          <a:xfrm>
            <a:off x="4194276" y="4563703"/>
            <a:ext cx="1558440" cy="923330"/>
          </a:xfrm>
          <a:prstGeom prst="rect">
            <a:avLst/>
          </a:prstGeom>
          <a:noFill/>
        </p:spPr>
        <p:txBody>
          <a:bodyPr wrap="none" rtlCol="0">
            <a:spAutoFit/>
          </a:bodyPr>
          <a:lstStyle/>
          <a:p>
            <a:r>
              <a:rPr lang="sv-SE" sz="5400" b="1" dirty="0" smtClean="0">
                <a:latin typeface="Kunstler Script" panose="030304020206070D0D06" pitchFamily="66" charset="0"/>
              </a:rPr>
              <a:t>K</a:t>
            </a:r>
            <a:r>
              <a:rPr lang="sv-SE" sz="4800" dirty="0" smtClean="0">
                <a:latin typeface="Kunstler Script" panose="030304020206070D0D06" pitchFamily="66" charset="0"/>
              </a:rPr>
              <a:t>änsla</a:t>
            </a:r>
            <a:endParaRPr lang="sv-SE" sz="4800" dirty="0">
              <a:latin typeface="Kunstler Script" panose="030304020206070D0D06" pitchFamily="66" charset="0"/>
            </a:endParaRPr>
          </a:p>
        </p:txBody>
      </p:sp>
      <p:pic>
        <p:nvPicPr>
          <p:cNvPr id="3" name="Picture 2" descr="2de14271-be1d-486d-85e2-8a96fcea489f@upps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12" y="56896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58d5aa37-20c2-47b5-ad33-3a5209836f42@upps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996" y="5684714"/>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81275346-e448-4ffd-8f6a-c81580ce0650@uppsa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735" y="1547664"/>
            <a:ext cx="1504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b6854c8-db2a-4a3d-b39b-d494938304d3@uppsa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955" y="159037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208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646</Words>
  <Application>Microsoft Office PowerPoint</Application>
  <PresentationFormat>Bildspel på skärmen (4:3)</PresentationFormat>
  <Paragraphs>83</Paragraphs>
  <Slides>11</Slides>
  <Notes>1</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Office-tema</vt:lpstr>
      <vt:lpstr>    Konflikthanteringsmetod Kubens förskola   </vt:lpstr>
      <vt:lpstr>Bakgrund</vt:lpstr>
      <vt:lpstr>Normer och värden</vt:lpstr>
      <vt:lpstr>Forskning och litteratur</vt:lpstr>
      <vt:lpstr>PowerPoint-presentation</vt:lpstr>
      <vt:lpstr>Metod</vt:lpstr>
      <vt:lpstr>Probleminventering</vt:lpstr>
      <vt:lpstr>PowerPoint-presentation</vt:lpstr>
      <vt:lpstr>PowerPoint-presentation</vt:lpstr>
      <vt:lpstr>PowerPoint-presentation</vt:lpstr>
      <vt:lpstr>PowerPoint-presentation</vt:lpstr>
    </vt:vector>
  </TitlesOfParts>
  <Company>Uppsala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Konflikthanteringsmetod Österleden och Bellmans förskolor</dc:title>
  <dc:creator>Jernqvist Marie</dc:creator>
  <cp:lastModifiedBy>Grannas Ulla</cp:lastModifiedBy>
  <cp:revision>23</cp:revision>
  <dcterms:created xsi:type="dcterms:W3CDTF">2016-06-05T11:13:21Z</dcterms:created>
  <dcterms:modified xsi:type="dcterms:W3CDTF">2018-10-09T07:56:52Z</dcterms:modified>
</cp:coreProperties>
</file>